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1" r:id="rId1"/>
    <p:sldMasterId id="2147483736" r:id="rId2"/>
  </p:sldMasterIdLst>
  <p:notesMasterIdLst>
    <p:notesMasterId r:id="rId8"/>
  </p:notesMasterIdLst>
  <p:sldIdLst>
    <p:sldId id="266" r:id="rId3"/>
    <p:sldId id="265" r:id="rId4"/>
    <p:sldId id="263" r:id="rId5"/>
    <p:sldId id="267" r:id="rId6"/>
    <p:sldId id="262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21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_____Microsoft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\\Wfin\&#1086;&#1073;&#1097;&#1072;&#1103;\&#1050;&#1080;&#1088;&#1100;&#1103;&#1085;&#1094;&#1077;&#1074;&#1072;%20&#1051;.&#1048;\&#1054;&#1090;&#1095;&#1077;&#1090;%20&#1085;&#1072;%20&#1076;&#1091;&#1084;&#1091;%202013%20&#1075;&#1086;&#1076;\&#1044;&#1080;&#1072;&#1075;&#1088;&#1072;&#1084;&#1084;&#1072;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25"/>
          <c:dPt>
            <c:idx val="0"/>
            <c:bubble3D val="0"/>
            <c:explosion val="13"/>
          </c:dPt>
          <c:dLbls>
            <c:dLbl>
              <c:idx val="0"/>
              <c:layout>
                <c:manualLayout>
                  <c:x val="-0.10242483651984308"/>
                  <c:y val="-0.400303260045489"/>
                </c:manualLayout>
              </c:layout>
              <c:tx>
                <c:rich>
                  <a:bodyPr/>
                  <a:lstStyle/>
                  <a:p>
                    <a:r>
                      <a:rPr lang="ru-RU" sz="2000" dirty="0" smtClean="0">
                        <a:latin typeface="Times New Roman" pitchFamily="18" charset="0"/>
                        <a:cs typeface="Times New Roman" pitchFamily="18" charset="0"/>
                      </a:rPr>
                      <a:t>НДФЛ</a:t>
                    </a:r>
                  </a:p>
                  <a:p>
                    <a:r>
                      <a:rPr lang="ru-RU" sz="2000" dirty="0" smtClean="0">
                        <a:latin typeface="Times New Roman" pitchFamily="18" charset="0"/>
                        <a:cs typeface="Times New Roman" pitchFamily="18" charset="0"/>
                      </a:rPr>
                      <a:t>58,3%</a:t>
                    </a:r>
                    <a:endParaRPr lang="en-US" sz="1400" dirty="0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0.23278371936327971"/>
                  <c:y val="0.11502345150055791"/>
                </c:manualLayout>
              </c:layout>
              <c:tx>
                <c:rich>
                  <a:bodyPr/>
                  <a:lstStyle/>
                  <a:p>
                    <a:r>
                      <a:rPr lang="ru-RU" sz="2000" dirty="0" smtClean="0">
                        <a:latin typeface="Times New Roman" pitchFamily="18" charset="0"/>
                        <a:cs typeface="Times New Roman" pitchFamily="18" charset="0"/>
                      </a:rPr>
                      <a:t>ЕНВД</a:t>
                    </a:r>
                  </a:p>
                  <a:p>
                    <a:r>
                      <a:rPr lang="ru-RU" sz="2000" dirty="0" smtClean="0">
                        <a:latin typeface="Times New Roman" pitchFamily="18" charset="0"/>
                        <a:cs typeface="Times New Roman" pitchFamily="18" charset="0"/>
                      </a:rPr>
                      <a:t>13,9%</a:t>
                    </a:r>
                    <a:endParaRPr lang="en-US" sz="1400" dirty="0"/>
                  </a:p>
                </c:rich>
              </c:tx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4.655674387265594E-3"/>
                  <c:y val="0.26479304231896938"/>
                </c:manualLayout>
              </c:layout>
              <c:tx>
                <c:rich>
                  <a:bodyPr/>
                  <a:lstStyle/>
                  <a:p>
                    <a:r>
                      <a:rPr lang="ru-RU" sz="2000" dirty="0" smtClean="0">
                        <a:latin typeface="Times New Roman" pitchFamily="18" charset="0"/>
                        <a:cs typeface="Times New Roman" pitchFamily="18" charset="0"/>
                      </a:rPr>
                      <a:t>Налог на имущество </a:t>
                    </a:r>
                    <a:r>
                      <a:rPr lang="ru-RU" sz="2000" dirty="0" err="1" smtClean="0">
                        <a:latin typeface="Times New Roman" pitchFamily="18" charset="0"/>
                        <a:cs typeface="Times New Roman" pitchFamily="18" charset="0"/>
                      </a:rPr>
                      <a:t>физлиц</a:t>
                    </a:r>
                    <a:endParaRPr lang="ru-RU" sz="2000" dirty="0" smtClean="0">
                      <a:latin typeface="Times New Roman" pitchFamily="18" charset="0"/>
                      <a:cs typeface="Times New Roman" pitchFamily="18" charset="0"/>
                    </a:endParaRPr>
                  </a:p>
                  <a:p>
                    <a:r>
                      <a:rPr lang="en-US" sz="2000" dirty="0" smtClean="0">
                        <a:latin typeface="Times New Roman" pitchFamily="18" charset="0"/>
                        <a:cs typeface="Times New Roman" pitchFamily="18" charset="0"/>
                      </a:rPr>
                      <a:t>2,2</a:t>
                    </a:r>
                    <a:r>
                      <a:rPr lang="en-US" sz="2000" dirty="0">
                        <a:latin typeface="Times New Roman" pitchFamily="18" charset="0"/>
                        <a:cs typeface="Times New Roman" pitchFamily="18" charset="0"/>
                      </a:rPr>
                      <a:t>%</a:t>
                    </a:r>
                    <a:endParaRPr lang="en-US" sz="1400" dirty="0"/>
                  </a:p>
                </c:rich>
              </c:tx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6.2075658496874592E-3"/>
                  <c:y val="-6.3381443929740502E-2"/>
                </c:manualLayout>
              </c:layout>
              <c:tx>
                <c:rich>
                  <a:bodyPr/>
                  <a:lstStyle/>
                  <a:p>
                    <a:r>
                      <a:rPr lang="ru-RU" sz="2000" dirty="0" smtClean="0">
                        <a:latin typeface="Times New Roman" pitchFamily="18" charset="0"/>
                        <a:cs typeface="Times New Roman" pitchFamily="18" charset="0"/>
                      </a:rPr>
                      <a:t>Транспортный налог</a:t>
                    </a:r>
                  </a:p>
                  <a:p>
                    <a:r>
                      <a:rPr lang="en-US" sz="2000" dirty="0" smtClean="0">
                        <a:latin typeface="Times New Roman" pitchFamily="18" charset="0"/>
                        <a:cs typeface="Times New Roman" pitchFamily="18" charset="0"/>
                      </a:rPr>
                      <a:t>10,9</a:t>
                    </a:r>
                    <a:r>
                      <a:rPr lang="en-US" sz="2000" dirty="0">
                        <a:latin typeface="Times New Roman" pitchFamily="18" charset="0"/>
                        <a:cs typeface="Times New Roman" pitchFamily="18" charset="0"/>
                      </a:rPr>
                      <a:t>%</a:t>
                    </a:r>
                    <a:endParaRPr lang="en-US" sz="1400" dirty="0"/>
                  </a:p>
                </c:rich>
              </c:tx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3.1037829248437294E-2"/>
                  <c:y val="0"/>
                </c:manualLayout>
              </c:layout>
              <c:tx>
                <c:rich>
                  <a:bodyPr/>
                  <a:lstStyle/>
                  <a:p>
                    <a:r>
                      <a:rPr lang="ru-RU" sz="2000" dirty="0" smtClean="0">
                        <a:latin typeface="Times New Roman" pitchFamily="18" charset="0"/>
                        <a:cs typeface="Times New Roman" pitchFamily="18" charset="0"/>
                      </a:rPr>
                      <a:t>Земельный налог</a:t>
                    </a:r>
                  </a:p>
                  <a:p>
                    <a:r>
                      <a:rPr lang="en-US" sz="2000" dirty="0" smtClean="0">
                        <a:latin typeface="Times New Roman" pitchFamily="18" charset="0"/>
                        <a:cs typeface="Times New Roman" pitchFamily="18" charset="0"/>
                      </a:rPr>
                      <a:t>13,4</a:t>
                    </a:r>
                    <a:r>
                      <a:rPr lang="en-US" sz="2000" dirty="0">
                        <a:latin typeface="Times New Roman" pitchFamily="18" charset="0"/>
                        <a:cs typeface="Times New Roman" pitchFamily="18" charset="0"/>
                      </a:rPr>
                      <a:t>%</a:t>
                    </a:r>
                    <a:endParaRPr lang="en-US" sz="1400" dirty="0"/>
                  </a:p>
                </c:rich>
              </c:tx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>
                <c:manualLayout>
                  <c:x val="8.0698356045936961E-2"/>
                  <c:y val="0"/>
                </c:manualLayout>
              </c:layout>
              <c:tx>
                <c:rich>
                  <a:bodyPr/>
                  <a:lstStyle/>
                  <a:p>
                    <a:r>
                      <a:rPr lang="ru-RU" sz="2000" smtClean="0">
                        <a:latin typeface="Times New Roman" pitchFamily="18" charset="0"/>
                        <a:cs typeface="Times New Roman" pitchFamily="18" charset="0"/>
                      </a:rPr>
                      <a:t>Госпошлина</a:t>
                    </a:r>
                  </a:p>
                  <a:p>
                    <a:r>
                      <a:rPr lang="en-US" sz="2000" smtClean="0">
                        <a:latin typeface="Times New Roman" pitchFamily="18" charset="0"/>
                        <a:cs typeface="Times New Roman" pitchFamily="18" charset="0"/>
                      </a:rPr>
                      <a:t>1,2</a:t>
                    </a:r>
                    <a:r>
                      <a:rPr lang="en-US" sz="2000">
                        <a:latin typeface="Times New Roman" pitchFamily="18" charset="0"/>
                        <a:cs typeface="Times New Roman" pitchFamily="18" charset="0"/>
                      </a:rPr>
                      <a:t>%</a:t>
                    </a:r>
                    <a:endParaRPr lang="en-US" sz="1400"/>
                  </a:p>
                </c:rich>
              </c:tx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2000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Лист1!$A$2:$A$7</c:f>
              <c:strCache>
                <c:ptCount val="6"/>
                <c:pt idx="0">
                  <c:v>НДФЛ</c:v>
                </c:pt>
                <c:pt idx="1">
                  <c:v>ЕНВД</c:v>
                </c:pt>
                <c:pt idx="2">
                  <c:v>Налог на имущество физлиц</c:v>
                </c:pt>
                <c:pt idx="3">
                  <c:v>Транспортный налог</c:v>
                </c:pt>
                <c:pt idx="4">
                  <c:v>Земельный налог</c:v>
                </c:pt>
                <c:pt idx="5">
                  <c:v>Госпошлина</c:v>
                </c:pt>
              </c:strCache>
            </c:strRef>
          </c:cat>
          <c:val>
            <c:numRef>
              <c:f>Лист1!$B$2:$B$7</c:f>
              <c:numCache>
                <c:formatCode>0.0%</c:formatCode>
                <c:ptCount val="6"/>
                <c:pt idx="0">
                  <c:v>0.58299999999999996</c:v>
                </c:pt>
                <c:pt idx="1">
                  <c:v>0.13900000000000001</c:v>
                </c:pt>
                <c:pt idx="2">
                  <c:v>2.1999999999999999E-2</c:v>
                </c:pt>
                <c:pt idx="3">
                  <c:v>0.109</c:v>
                </c:pt>
                <c:pt idx="4">
                  <c:v>0.13400000000000001</c:v>
                </c:pt>
                <c:pt idx="5">
                  <c:v>1.2E-2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0"/>
        </c:dLbls>
      </c:pie3DChart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7.8738026488231735E-2"/>
          <c:y val="0.17898073374103904"/>
          <c:w val="0.83530698716787599"/>
          <c:h val="0.82047715940692956"/>
        </c:manualLayout>
      </c:layout>
      <c:pie3DChart>
        <c:varyColors val="1"/>
        <c:ser>
          <c:idx val="0"/>
          <c:order val="0"/>
          <c:explosion val="25"/>
          <c:dLbls>
            <c:dLbl>
              <c:idx val="0"/>
              <c:layout>
                <c:manualLayout>
                  <c:x val="-3.4458589742333595E-2"/>
                  <c:y val="-7.1608547671707448E-3"/>
                </c:manualLayout>
              </c:layout>
              <c:tx>
                <c:rich>
                  <a:bodyPr/>
                  <a:lstStyle/>
                  <a:p>
                    <a:r>
                      <a:rPr lang="ru-RU" b="1" i="0" baseline="0"/>
                      <a:t>Общегосударственные вопросы; 52794; </a:t>
                    </a:r>
                  </a:p>
                  <a:p>
                    <a:r>
                      <a:rPr lang="ru-RU" b="1" i="0" baseline="0"/>
                      <a:t>8,45%</a:t>
                    </a:r>
                  </a:p>
                </c:rich>
              </c:tx>
              <c:showLegendKey val="0"/>
              <c:showVal val="1"/>
              <c:showCatName val="1"/>
              <c:showSerName val="0"/>
              <c:showPercent val="1"/>
              <c:showBubbleSize val="0"/>
            </c:dLbl>
            <c:dLbl>
              <c:idx val="1"/>
              <c:layout>
                <c:manualLayout>
                  <c:x val="5.642781797065631E-2"/>
                  <c:y val="-9.2249296558792368E-2"/>
                </c:manualLayout>
              </c:layout>
              <c:tx>
                <c:rich>
                  <a:bodyPr/>
                  <a:lstStyle/>
                  <a:p>
                    <a:r>
                      <a:rPr lang="ru-RU" b="1" i="0" baseline="0"/>
                      <a:t>Национальная безопастность и правоохранительная деятельность; 2092,6; 0,33%</a:t>
                    </a:r>
                  </a:p>
                </c:rich>
              </c:tx>
              <c:showLegendKey val="0"/>
              <c:showVal val="1"/>
              <c:showCatName val="1"/>
              <c:showSerName val="0"/>
              <c:showPercent val="1"/>
              <c:showBubbleSize val="0"/>
            </c:dLbl>
            <c:dLbl>
              <c:idx val="2"/>
              <c:layout>
                <c:manualLayout>
                  <c:x val="1.7332629397727211E-2"/>
                  <c:y val="-1.8499958005543271E-2"/>
                </c:manualLayout>
              </c:layout>
              <c:tx>
                <c:rich>
                  <a:bodyPr/>
                  <a:lstStyle/>
                  <a:p>
                    <a:r>
                      <a:rPr lang="ru-RU" b="1" i="0" baseline="0"/>
                      <a:t>Национальная экономика; 53705,9; </a:t>
                    </a:r>
                  </a:p>
                  <a:p>
                    <a:r>
                      <a:rPr lang="ru-RU" b="1" i="0" baseline="0"/>
                      <a:t>8,59%</a:t>
                    </a:r>
                  </a:p>
                </c:rich>
              </c:tx>
              <c:showLegendKey val="0"/>
              <c:showVal val="1"/>
              <c:showCatName val="1"/>
              <c:showSerName val="0"/>
              <c:showPercent val="1"/>
              <c:showBubbleSize val="0"/>
            </c:dLbl>
            <c:dLbl>
              <c:idx val="3"/>
              <c:layout>
                <c:manualLayout>
                  <c:x val="-5.977908058019548E-3"/>
                  <c:y val="-4.0049113517015754E-2"/>
                </c:manualLayout>
              </c:layout>
              <c:tx>
                <c:rich>
                  <a:bodyPr/>
                  <a:lstStyle/>
                  <a:p>
                    <a:r>
                      <a:rPr lang="ru-RU" b="1" i="0" baseline="0"/>
                      <a:t>Жилищно-коммунальное хозяйство; 54316,5;  8,69%</a:t>
                    </a:r>
                  </a:p>
                </c:rich>
              </c:tx>
              <c:showLegendKey val="0"/>
              <c:showVal val="1"/>
              <c:showCatName val="1"/>
              <c:showSerName val="0"/>
              <c:showPercent val="1"/>
              <c:showBubbleSize val="0"/>
            </c:dLbl>
            <c:dLbl>
              <c:idx val="4"/>
              <c:layout>
                <c:manualLayout>
                  <c:x val="-1.4884979702300431E-3"/>
                  <c:y val="9.0028375722589912E-2"/>
                </c:manualLayout>
              </c:layout>
              <c:tx>
                <c:rich>
                  <a:bodyPr/>
                  <a:lstStyle/>
                  <a:p>
                    <a:r>
                      <a:rPr lang="ru-RU" b="1" i="0" baseline="0"/>
                      <a:t>Охрана окружающей среды; 175; </a:t>
                    </a:r>
                  </a:p>
                  <a:p>
                    <a:r>
                      <a:rPr lang="ru-RU" b="1" i="0" baseline="0"/>
                      <a:t>0,03%</a:t>
                    </a:r>
                  </a:p>
                </c:rich>
              </c:tx>
              <c:showLegendKey val="0"/>
              <c:showVal val="1"/>
              <c:showCatName val="1"/>
              <c:showSerName val="0"/>
              <c:showPercent val="1"/>
              <c:showBubbleSize val="0"/>
            </c:dLbl>
            <c:dLbl>
              <c:idx val="5"/>
              <c:layout>
                <c:manualLayout>
                  <c:x val="9.4354220731207528E-2"/>
                  <c:y val="-0.22139537581039323"/>
                </c:manualLayout>
              </c:layout>
              <c:showLegendKey val="0"/>
              <c:showVal val="1"/>
              <c:showCatName val="1"/>
              <c:showSerName val="0"/>
              <c:showPercent val="1"/>
              <c:showBubbleSize val="0"/>
            </c:dLbl>
            <c:dLbl>
              <c:idx val="6"/>
              <c:layout>
                <c:manualLayout>
                  <c:x val="3.0446904556416295E-3"/>
                  <c:y val="7.8289752404696614E-2"/>
                </c:manualLayout>
              </c:layout>
              <c:tx>
                <c:rich>
                  <a:bodyPr/>
                  <a:lstStyle/>
                  <a:p>
                    <a:r>
                      <a:rPr lang="ru-RU" b="1" i="0" baseline="0"/>
                      <a:t>Культура и кинематография; 15379,8; </a:t>
                    </a:r>
                  </a:p>
                  <a:p>
                    <a:r>
                      <a:rPr lang="ru-RU" b="1" i="0" baseline="0"/>
                      <a:t>2,46%</a:t>
                    </a:r>
                  </a:p>
                </c:rich>
              </c:tx>
              <c:showLegendKey val="0"/>
              <c:showVal val="1"/>
              <c:showCatName val="1"/>
              <c:showSerName val="0"/>
              <c:showPercent val="1"/>
              <c:showBubbleSize val="0"/>
            </c:dLbl>
            <c:dLbl>
              <c:idx val="7"/>
              <c:layout>
                <c:manualLayout>
                  <c:x val="-2.9314991208020492E-2"/>
                  <c:y val="-7.7517167733859124E-2"/>
                </c:manualLayout>
              </c:layout>
              <c:tx>
                <c:rich>
                  <a:bodyPr/>
                  <a:lstStyle/>
                  <a:p>
                    <a:r>
                      <a:rPr lang="ru-RU" b="1" i="0" baseline="0"/>
                      <a:t>Здравоохранение; 33940,4; </a:t>
                    </a:r>
                  </a:p>
                  <a:p>
                    <a:r>
                      <a:rPr lang="ru-RU" b="1" i="0" baseline="0"/>
                      <a:t>5,43%</a:t>
                    </a:r>
                  </a:p>
                </c:rich>
              </c:tx>
              <c:showLegendKey val="0"/>
              <c:showVal val="1"/>
              <c:showCatName val="1"/>
              <c:showSerName val="0"/>
              <c:showPercent val="1"/>
              <c:showBubbleSize val="0"/>
            </c:dLbl>
            <c:dLbl>
              <c:idx val="8"/>
              <c:layout>
                <c:manualLayout>
                  <c:x val="-1.4142684126595143E-4"/>
                  <c:y val="-2.2626228643809868E-2"/>
                </c:manualLayout>
              </c:layout>
              <c:tx>
                <c:rich>
                  <a:bodyPr/>
                  <a:lstStyle/>
                  <a:p>
                    <a:r>
                      <a:rPr lang="ru-RU" b="1" i="0" baseline="0"/>
                      <a:t>Социальная политика; 67309,2;</a:t>
                    </a:r>
                  </a:p>
                  <a:p>
                    <a:r>
                      <a:rPr lang="ru-RU" b="1" i="0" baseline="0"/>
                      <a:t> 10,77%</a:t>
                    </a:r>
                  </a:p>
                </c:rich>
              </c:tx>
              <c:showLegendKey val="0"/>
              <c:showVal val="1"/>
              <c:showCatName val="1"/>
              <c:showSerName val="0"/>
              <c:showPercent val="1"/>
              <c:showBubbleSize val="0"/>
            </c:dLbl>
            <c:dLbl>
              <c:idx val="9"/>
              <c:layout>
                <c:manualLayout>
                  <c:x val="-0.10061564361288408"/>
                  <c:y val="-0.10888951811618454"/>
                </c:manualLayout>
              </c:layout>
              <c:tx>
                <c:rich>
                  <a:bodyPr/>
                  <a:lstStyle/>
                  <a:p>
                    <a:r>
                      <a:rPr lang="ru-RU" b="1" i="0" baseline="0"/>
                      <a:t>Физическая культура и спорт; 14898,8;</a:t>
                    </a:r>
                  </a:p>
                  <a:p>
                    <a:r>
                      <a:rPr lang="ru-RU" b="1" i="0" baseline="0"/>
                      <a:t> 2,38%</a:t>
                    </a:r>
                  </a:p>
                </c:rich>
              </c:tx>
              <c:showLegendKey val="0"/>
              <c:showVal val="1"/>
              <c:showCatName val="1"/>
              <c:showSerName val="0"/>
              <c:showPercent val="1"/>
              <c:showBubbleSize val="0"/>
            </c:dLbl>
            <c:dLbl>
              <c:idx val="10"/>
              <c:layout>
                <c:manualLayout>
                  <c:x val="1.5110012466303687E-2"/>
                  <c:y val="-0.14431692292501186"/>
                </c:manualLayout>
              </c:layout>
              <c:tx>
                <c:rich>
                  <a:bodyPr/>
                  <a:lstStyle/>
                  <a:p>
                    <a:r>
                      <a:rPr lang="ru-RU" b="1" i="0" baseline="0"/>
                      <a:t>Обслуживание гос. долга и муниц. долга; 862,2; </a:t>
                    </a:r>
                  </a:p>
                  <a:p>
                    <a:r>
                      <a:rPr lang="ru-RU" b="1" i="0" baseline="0"/>
                      <a:t>0,14%</a:t>
                    </a:r>
                  </a:p>
                </c:rich>
              </c:tx>
              <c:showLegendKey val="0"/>
              <c:showVal val="1"/>
              <c:showCatName val="1"/>
              <c:showSerName val="0"/>
              <c:showPercent val="1"/>
              <c:showBubbleSize val="0"/>
            </c:dLbl>
            <c:txPr>
              <a:bodyPr/>
              <a:lstStyle/>
              <a:p>
                <a:pPr>
                  <a:defRPr b="1" i="0" baseline="0"/>
                </a:pPr>
                <a:endParaRPr lang="ru-RU"/>
              </a:p>
            </c:txPr>
            <c:showLegendKey val="0"/>
            <c:showVal val="1"/>
            <c:showCatName val="1"/>
            <c:showSerName val="0"/>
            <c:showPercent val="1"/>
            <c:showBubbleSize val="0"/>
            <c:showLeaderLines val="0"/>
          </c:dLbls>
          <c:cat>
            <c:strRef>
              <c:f>'Диаграмма, данные'!$A$3:$K$3</c:f>
              <c:strCache>
                <c:ptCount val="11"/>
                <c:pt idx="0">
                  <c:v>Общегосударственные вопросы</c:v>
                </c:pt>
                <c:pt idx="1">
                  <c:v>Национальная безопастность и правоохранительная деятельность</c:v>
                </c:pt>
                <c:pt idx="2">
                  <c:v>Национальная экономика</c:v>
                </c:pt>
                <c:pt idx="3">
                  <c:v>Жилищно-коммунальное хозяйство</c:v>
                </c:pt>
                <c:pt idx="4">
                  <c:v>Охрана окружающей среды</c:v>
                </c:pt>
                <c:pt idx="5">
                  <c:v>Образование</c:v>
                </c:pt>
                <c:pt idx="6">
                  <c:v>Культура и кинематография</c:v>
                </c:pt>
                <c:pt idx="7">
                  <c:v>Здравоохранение</c:v>
                </c:pt>
                <c:pt idx="8">
                  <c:v>Социальная политика</c:v>
                </c:pt>
                <c:pt idx="9">
                  <c:v>Физическая культура и спорт</c:v>
                </c:pt>
                <c:pt idx="10">
                  <c:v>Обслуживание гос. долга и муниц. долга</c:v>
                </c:pt>
              </c:strCache>
            </c:strRef>
          </c:cat>
          <c:val>
            <c:numRef>
              <c:f>'Диаграмма, данные'!$A$4:$K$4</c:f>
              <c:numCache>
                <c:formatCode>General</c:formatCode>
                <c:ptCount val="11"/>
                <c:pt idx="0">
                  <c:v>52794</c:v>
                </c:pt>
                <c:pt idx="1">
                  <c:v>2092.6</c:v>
                </c:pt>
                <c:pt idx="2">
                  <c:v>53705.9</c:v>
                </c:pt>
                <c:pt idx="3">
                  <c:v>54316.5</c:v>
                </c:pt>
                <c:pt idx="4">
                  <c:v>175</c:v>
                </c:pt>
                <c:pt idx="5">
                  <c:v>329616.90000000002</c:v>
                </c:pt>
                <c:pt idx="6">
                  <c:v>15379.8</c:v>
                </c:pt>
                <c:pt idx="7">
                  <c:v>33940.400000000001</c:v>
                </c:pt>
                <c:pt idx="8">
                  <c:v>67309.2</c:v>
                </c:pt>
                <c:pt idx="9">
                  <c:v>14898.8</c:v>
                </c:pt>
                <c:pt idx="10">
                  <c:v>862.2</c:v>
                </c:pt>
              </c:numCache>
            </c:numRef>
          </c:val>
        </c:ser>
        <c:ser>
          <c:idx val="1"/>
          <c:order val="1"/>
          <c:explosion val="25"/>
          <c:cat>
            <c:strRef>
              <c:f>'Диаграмма, данные'!$A$3:$K$3</c:f>
              <c:strCache>
                <c:ptCount val="11"/>
                <c:pt idx="0">
                  <c:v>Общегосударственные вопросы</c:v>
                </c:pt>
                <c:pt idx="1">
                  <c:v>Национальная безопастность и правоохранительная деятельность</c:v>
                </c:pt>
                <c:pt idx="2">
                  <c:v>Национальная экономика</c:v>
                </c:pt>
                <c:pt idx="3">
                  <c:v>Жилищно-коммунальное хозяйство</c:v>
                </c:pt>
                <c:pt idx="4">
                  <c:v>Охрана окружающей среды</c:v>
                </c:pt>
                <c:pt idx="5">
                  <c:v>Образование</c:v>
                </c:pt>
                <c:pt idx="6">
                  <c:v>Культура и кинематография</c:v>
                </c:pt>
                <c:pt idx="7">
                  <c:v>Здравоохранение</c:v>
                </c:pt>
                <c:pt idx="8">
                  <c:v>Социальная политика</c:v>
                </c:pt>
                <c:pt idx="9">
                  <c:v>Физическая культура и спорт</c:v>
                </c:pt>
                <c:pt idx="10">
                  <c:v>Обслуживание гос. долга и муниц. долга</c:v>
                </c:pt>
              </c:strCache>
            </c:strRef>
          </c:cat>
          <c:val>
            <c:numRef>
              <c:f>'Диаграмма, данные'!$A$5:$K$5</c:f>
              <c:numCache>
                <c:formatCode>0.00%</c:formatCode>
                <c:ptCount val="11"/>
                <c:pt idx="0">
                  <c:v>8.4458062366249698E-2</c:v>
                </c:pt>
                <c:pt idx="1">
                  <c:v>3.3476709722243809E-3</c:v>
                </c:pt>
                <c:pt idx="2">
                  <c:v>8.5916889260816795E-2</c:v>
                </c:pt>
                <c:pt idx="3">
                  <c:v>8.6893706567344658E-2</c:v>
                </c:pt>
                <c:pt idx="4">
                  <c:v>2.7995910357415032E-4</c:v>
                </c:pt>
                <c:pt idx="5">
                  <c:v>0.52731001055365845</c:v>
                </c:pt>
                <c:pt idx="6">
                  <c:v>2.4604085835141204E-2</c:v>
                </c:pt>
                <c:pt idx="7">
                  <c:v>5.4296708336846224E-2</c:v>
                </c:pt>
                <c:pt idx="8">
                  <c:v>0.10767899025310389</c:v>
                </c:pt>
                <c:pt idx="9">
                  <c:v>2.3834598241888827E-2</c:v>
                </c:pt>
                <c:pt idx="10">
                  <c:v>1.3793185091521849E-3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</c:pie3DChart>
    </c:plotArea>
    <c:plotVisOnly val="1"/>
    <c:dispBlanksAs val="zero"/>
    <c:showDLblsOverMax val="0"/>
  </c:chart>
  <c:externalData r:id="rId1">
    <c:autoUpdate val="0"/>
  </c:externalData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0.77028</cdr:x>
      <cdr:y>0.21739</cdr:y>
    </cdr:from>
    <cdr:to>
      <cdr:x>0.77908</cdr:x>
      <cdr:y>0.31884</cdr:y>
    </cdr:to>
    <cdr:cxnSp macro="">
      <cdr:nvCxnSpPr>
        <cdr:cNvPr id="3" name="Прямая соединительная линия 2"/>
        <cdr:cNvCxnSpPr/>
      </cdr:nvCxnSpPr>
      <cdr:spPr>
        <a:xfrm xmlns:a="http://schemas.openxmlformats.org/drawingml/2006/main" flipH="1">
          <a:off x="6303644" y="1080120"/>
          <a:ext cx="72008" cy="504056"/>
        </a:xfrm>
        <a:prstGeom xmlns:a="http://schemas.openxmlformats.org/drawingml/2006/main" prst="line">
          <a:avLst/>
        </a:prstGeom>
      </cdr:spPr>
      <cdr:style>
        <a:lnRef xmlns:a="http://schemas.openxmlformats.org/drawingml/2006/main" idx="1">
          <a:schemeClr val="dk1"/>
        </a:lnRef>
        <a:fillRef xmlns:a="http://schemas.openxmlformats.org/drawingml/2006/main" idx="0">
          <a:schemeClr val="dk1"/>
        </a:fillRef>
        <a:effectRef xmlns:a="http://schemas.openxmlformats.org/drawingml/2006/main" idx="0">
          <a:schemeClr val="dk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0.29513</cdr:x>
      <cdr:y>0.63768</cdr:y>
    </cdr:from>
    <cdr:to>
      <cdr:x>0.30393</cdr:x>
      <cdr:y>0.76812</cdr:y>
    </cdr:to>
    <cdr:cxnSp macro="">
      <cdr:nvCxnSpPr>
        <cdr:cNvPr id="5" name="Прямая соединительная линия 4"/>
        <cdr:cNvCxnSpPr/>
      </cdr:nvCxnSpPr>
      <cdr:spPr>
        <a:xfrm xmlns:a="http://schemas.openxmlformats.org/drawingml/2006/main" flipH="1" flipV="1">
          <a:off x="2415212" y="3168352"/>
          <a:ext cx="72008" cy="648072"/>
        </a:xfrm>
        <a:prstGeom xmlns:a="http://schemas.openxmlformats.org/drawingml/2006/main" prst="line">
          <a:avLst/>
        </a:prstGeom>
      </cdr:spPr>
      <cdr:style>
        <a:lnRef xmlns:a="http://schemas.openxmlformats.org/drawingml/2006/main" idx="1">
          <a:schemeClr val="dk1"/>
        </a:lnRef>
        <a:fillRef xmlns:a="http://schemas.openxmlformats.org/drawingml/2006/main" idx="0">
          <a:schemeClr val="dk1"/>
        </a:fillRef>
        <a:effectRef xmlns:a="http://schemas.openxmlformats.org/drawingml/2006/main" idx="0">
          <a:schemeClr val="dk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0.02236</cdr:x>
      <cdr:y>0.43478</cdr:y>
    </cdr:from>
    <cdr:to>
      <cdr:x>0.10155</cdr:x>
      <cdr:y>0.66667</cdr:y>
    </cdr:to>
    <cdr:cxnSp macro="">
      <cdr:nvCxnSpPr>
        <cdr:cNvPr id="7" name="Прямая соединительная линия 6"/>
        <cdr:cNvCxnSpPr/>
      </cdr:nvCxnSpPr>
      <cdr:spPr>
        <a:xfrm xmlns:a="http://schemas.openxmlformats.org/drawingml/2006/main" flipV="1">
          <a:off x="182964" y="2160240"/>
          <a:ext cx="648072" cy="1152128"/>
        </a:xfrm>
        <a:prstGeom xmlns:a="http://schemas.openxmlformats.org/drawingml/2006/main" prst="line">
          <a:avLst/>
        </a:prstGeom>
      </cdr:spPr>
      <cdr:style>
        <a:lnRef xmlns:a="http://schemas.openxmlformats.org/drawingml/2006/main" idx="1">
          <a:schemeClr val="dk1"/>
        </a:lnRef>
        <a:fillRef xmlns:a="http://schemas.openxmlformats.org/drawingml/2006/main" idx="0">
          <a:schemeClr val="dk1"/>
        </a:fillRef>
        <a:effectRef xmlns:a="http://schemas.openxmlformats.org/drawingml/2006/main" idx="0">
          <a:schemeClr val="dk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0.15434</cdr:x>
      <cdr:y>0.21739</cdr:y>
    </cdr:from>
    <cdr:to>
      <cdr:x>0.18074</cdr:x>
      <cdr:y>0.31884</cdr:y>
    </cdr:to>
    <cdr:cxnSp macro="">
      <cdr:nvCxnSpPr>
        <cdr:cNvPr id="9" name="Прямая соединительная линия 8"/>
        <cdr:cNvCxnSpPr/>
      </cdr:nvCxnSpPr>
      <cdr:spPr>
        <a:xfrm xmlns:a="http://schemas.openxmlformats.org/drawingml/2006/main">
          <a:off x="1263084" y="1080120"/>
          <a:ext cx="216024" cy="504056"/>
        </a:xfrm>
        <a:prstGeom xmlns:a="http://schemas.openxmlformats.org/drawingml/2006/main" prst="line">
          <a:avLst/>
        </a:prstGeom>
      </cdr:spPr>
      <cdr:style>
        <a:lnRef xmlns:a="http://schemas.openxmlformats.org/drawingml/2006/main" idx="1">
          <a:schemeClr val="dk1"/>
        </a:lnRef>
        <a:fillRef xmlns:a="http://schemas.openxmlformats.org/drawingml/2006/main" idx="0">
          <a:schemeClr val="dk1"/>
        </a:fillRef>
        <a:effectRef xmlns:a="http://schemas.openxmlformats.org/drawingml/2006/main" idx="0">
          <a:schemeClr val="dk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0.34792</cdr:x>
      <cdr:y>0.08696</cdr:y>
    </cdr:from>
    <cdr:to>
      <cdr:x>0.38312</cdr:x>
      <cdr:y>0.21739</cdr:y>
    </cdr:to>
    <cdr:cxnSp macro="">
      <cdr:nvCxnSpPr>
        <cdr:cNvPr id="11" name="Прямая соединительная линия 10"/>
        <cdr:cNvCxnSpPr/>
      </cdr:nvCxnSpPr>
      <cdr:spPr>
        <a:xfrm xmlns:a="http://schemas.openxmlformats.org/drawingml/2006/main">
          <a:off x="2847260" y="432048"/>
          <a:ext cx="288032" cy="648072"/>
        </a:xfrm>
        <a:prstGeom xmlns:a="http://schemas.openxmlformats.org/drawingml/2006/main" prst="line">
          <a:avLst/>
        </a:prstGeom>
      </cdr:spPr>
      <cdr:style>
        <a:lnRef xmlns:a="http://schemas.openxmlformats.org/drawingml/2006/main" idx="1">
          <a:schemeClr val="dk1"/>
        </a:lnRef>
        <a:fillRef xmlns:a="http://schemas.openxmlformats.org/drawingml/2006/main" idx="0">
          <a:schemeClr val="dk1"/>
        </a:fillRef>
        <a:effectRef xmlns:a="http://schemas.openxmlformats.org/drawingml/2006/main" idx="0">
          <a:schemeClr val="dk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0.48871</cdr:x>
      <cdr:y>0.08696</cdr:y>
    </cdr:from>
    <cdr:to>
      <cdr:x>0.49751</cdr:x>
      <cdr:y>0.13043</cdr:y>
    </cdr:to>
    <cdr:cxnSp macro="">
      <cdr:nvCxnSpPr>
        <cdr:cNvPr id="13" name="Прямая соединительная линия 12"/>
        <cdr:cNvCxnSpPr/>
      </cdr:nvCxnSpPr>
      <cdr:spPr>
        <a:xfrm xmlns:a="http://schemas.openxmlformats.org/drawingml/2006/main" flipH="1">
          <a:off x="3999388" y="432048"/>
          <a:ext cx="72008" cy="216024"/>
        </a:xfrm>
        <a:prstGeom xmlns:a="http://schemas.openxmlformats.org/drawingml/2006/main" prst="line">
          <a:avLst/>
        </a:prstGeom>
      </cdr:spPr>
      <cdr:style>
        <a:lnRef xmlns:a="http://schemas.openxmlformats.org/drawingml/2006/main" idx="1">
          <a:schemeClr val="dk1"/>
        </a:lnRef>
        <a:fillRef xmlns:a="http://schemas.openxmlformats.org/drawingml/2006/main" idx="0">
          <a:schemeClr val="dk1"/>
        </a:fillRef>
        <a:effectRef xmlns:a="http://schemas.openxmlformats.org/drawingml/2006/main" idx="0">
          <a:schemeClr val="dk1"/>
        </a:effectRef>
        <a:fontRef xmlns:a="http://schemas.openxmlformats.org/drawingml/2006/main" idx="minor">
          <a:schemeClr val="tx1"/>
        </a:fontRef>
      </cdr:style>
    </cdr:cxn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97EBB21-8BED-4A38-9D87-D79E2EAC0A5E}" type="datetimeFigureOut">
              <a:rPr lang="ru-RU" smtClean="0"/>
              <a:pPr/>
              <a:t>29.08.2014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796743-5271-4F08-A5F6-CDBA2B1C05E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99269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470026CB-BD24-4D71-9C6D-4703027F3A26}" type="slidenum">
              <a:rPr lang="ru-RU" smtClean="0">
                <a:solidFill>
                  <a:srgbClr val="000000"/>
                </a:solidFill>
                <a:latin typeface="Times New Roman" pitchFamily="18" charset="0"/>
              </a:rPr>
              <a:pPr/>
              <a:t>2</a:t>
            </a:fld>
            <a:endParaRPr lang="ru-RU" smtClean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235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3588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ru-RU" b="1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6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157699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algn="just" eaLnBrk="1" hangingPunct="1"/>
            <a:endParaRPr lang="ru-RU" b="1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C20FDB7-5AE5-4861-9102-10FC645C8C82}" type="datetimeFigureOut">
              <a:rPr lang="ru-RU" smtClean="0"/>
              <a:pPr/>
              <a:t>29.08.2014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BF7F711-0F64-478B-8079-D98F6BDA9D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C20FDB7-5AE5-4861-9102-10FC645C8C82}" type="datetimeFigureOut">
              <a:rPr lang="ru-RU" smtClean="0"/>
              <a:pPr/>
              <a:t>29.08.2014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BF7F711-0F64-478B-8079-D98F6BDA9D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C20FDB7-5AE5-4861-9102-10FC645C8C82}" type="datetimeFigureOut">
              <a:rPr lang="ru-RU" smtClean="0"/>
              <a:pPr/>
              <a:t>29.08.2014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BF7F711-0F64-478B-8079-D98F6BDA9D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 rtlCol="0">
            <a:normAutofit/>
          </a:bodyPr>
          <a:lstStyle/>
          <a:p>
            <a:pPr lvl="0"/>
            <a:endParaRPr lang="ru-RU" noProof="0" smtClean="0"/>
          </a:p>
        </p:txBody>
      </p:sp>
      <p:sp>
        <p:nvSpPr>
          <p:cNvPr id="4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8364AD-6E16-403B-9120-72CC21C8C1A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0FDB7-5AE5-4861-9102-10FC645C8C82}" type="datetimeFigureOut">
              <a:rPr lang="ru-RU" smtClean="0"/>
              <a:pPr/>
              <a:t>29.08.2014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1BF7F711-0F64-478B-8079-D98F6BDA9D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0FDB7-5AE5-4861-9102-10FC645C8C82}" type="datetimeFigureOut">
              <a:rPr lang="ru-RU" smtClean="0"/>
              <a:pPr/>
              <a:t>29.08.2014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1BF7F711-0F64-478B-8079-D98F6BDA9D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0FDB7-5AE5-4861-9102-10FC645C8C82}" type="datetimeFigureOut">
              <a:rPr lang="ru-RU" smtClean="0"/>
              <a:pPr/>
              <a:t>29.08.2014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F7F711-0F64-478B-8079-D98F6BDA9D7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0FDB7-5AE5-4861-9102-10FC645C8C82}" type="datetimeFigureOut">
              <a:rPr lang="ru-RU" smtClean="0"/>
              <a:pPr/>
              <a:t>29.08.2014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F7F711-0F64-478B-8079-D98F6BDA9D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0FDB7-5AE5-4861-9102-10FC645C8C82}" type="datetimeFigureOut">
              <a:rPr lang="ru-RU" smtClean="0"/>
              <a:pPr/>
              <a:t>29.08.2014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1BF7F711-0F64-478B-8079-D98F6BDA9D7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0FDB7-5AE5-4861-9102-10FC645C8C82}" type="datetimeFigureOut">
              <a:rPr lang="ru-RU" smtClean="0"/>
              <a:pPr/>
              <a:t>29.08.2014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F7F711-0F64-478B-8079-D98F6BDA9D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0FDB7-5AE5-4861-9102-10FC645C8C82}" type="datetimeFigureOut">
              <a:rPr lang="ru-RU" smtClean="0"/>
              <a:pPr/>
              <a:t>29.08.2014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F7F711-0F64-478B-8079-D98F6BDA9D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C20FDB7-5AE5-4861-9102-10FC645C8C82}" type="datetimeFigureOut">
              <a:rPr lang="ru-RU" smtClean="0"/>
              <a:pPr/>
              <a:t>29.08.2014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BF7F711-0F64-478B-8079-D98F6BDA9D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0FDB7-5AE5-4861-9102-10FC645C8C82}" type="datetimeFigureOut">
              <a:rPr lang="ru-RU" smtClean="0"/>
              <a:pPr/>
              <a:t>29.08.2014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F7F711-0F64-478B-8079-D98F6BDA9D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0FDB7-5AE5-4861-9102-10FC645C8C82}" type="datetimeFigureOut">
              <a:rPr lang="ru-RU" smtClean="0"/>
              <a:pPr/>
              <a:t>29.08.2014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F7F711-0F64-478B-8079-D98F6BDA9D7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0FDB7-5AE5-4861-9102-10FC645C8C82}" type="datetimeFigureOut">
              <a:rPr lang="ru-RU" smtClean="0"/>
              <a:pPr/>
              <a:t>29.08.2014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F7F711-0F64-478B-8079-D98F6BDA9D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0FDB7-5AE5-4861-9102-10FC645C8C82}" type="datetimeFigureOut">
              <a:rPr lang="ru-RU" smtClean="0"/>
              <a:pPr/>
              <a:t>29.08.2014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F7F711-0F64-478B-8079-D98F6BDA9D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C20FDB7-5AE5-4861-9102-10FC645C8C82}" type="datetimeFigureOut">
              <a:rPr lang="ru-RU" smtClean="0"/>
              <a:pPr/>
              <a:t>29.08.2014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BF7F711-0F64-478B-8079-D98F6BDA9D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C20FDB7-5AE5-4861-9102-10FC645C8C82}" type="datetimeFigureOut">
              <a:rPr lang="ru-RU" smtClean="0"/>
              <a:pPr/>
              <a:t>29.08.2014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BF7F711-0F64-478B-8079-D98F6BDA9D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C20FDB7-5AE5-4861-9102-10FC645C8C82}" type="datetimeFigureOut">
              <a:rPr lang="ru-RU" smtClean="0"/>
              <a:pPr/>
              <a:t>29.08.2014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BF7F711-0F64-478B-8079-D98F6BDA9D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C20FDB7-5AE5-4861-9102-10FC645C8C82}" type="datetimeFigureOut">
              <a:rPr lang="ru-RU" smtClean="0"/>
              <a:pPr/>
              <a:t>29.08.2014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BF7F711-0F64-478B-8079-D98F6BDA9D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C20FDB7-5AE5-4861-9102-10FC645C8C82}" type="datetimeFigureOut">
              <a:rPr lang="ru-RU" smtClean="0"/>
              <a:pPr/>
              <a:t>29.08.2014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BF7F711-0F64-478B-8079-D98F6BDA9D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C20FDB7-5AE5-4861-9102-10FC645C8C82}" type="datetimeFigureOut">
              <a:rPr lang="ru-RU" smtClean="0"/>
              <a:pPr/>
              <a:t>29.08.2014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BF7F711-0F64-478B-8079-D98F6BDA9D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C20FDB7-5AE5-4861-9102-10FC645C8C82}" type="datetimeFigureOut">
              <a:rPr lang="ru-RU" smtClean="0"/>
              <a:pPr/>
              <a:t>29.08.2014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BF7F711-0F64-478B-8079-D98F6BDA9D7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9C20FDB7-5AE5-4861-9102-10FC645C8C82}" type="datetimeFigureOut">
              <a:rPr lang="ru-RU" smtClean="0"/>
              <a:pPr/>
              <a:t>29.08.2014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1BF7F711-0F64-478B-8079-D98F6BDA9D7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2" r:id="rId1"/>
    <p:sldLayoutId id="2147483713" r:id="rId2"/>
    <p:sldLayoutId id="2147483714" r:id="rId3"/>
    <p:sldLayoutId id="2147483715" r:id="rId4"/>
    <p:sldLayoutId id="2147483716" r:id="rId5"/>
    <p:sldLayoutId id="2147483717" r:id="rId6"/>
    <p:sldLayoutId id="2147483718" r:id="rId7"/>
    <p:sldLayoutId id="2147483719" r:id="rId8"/>
    <p:sldLayoutId id="2147483720" r:id="rId9"/>
    <p:sldLayoutId id="2147483721" r:id="rId10"/>
    <p:sldLayoutId id="2147483722" r:id="rId11"/>
    <p:sldLayoutId id="2147483723" r:id="rId12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9C20FDB7-5AE5-4861-9102-10FC645C8C82}" type="datetimeFigureOut">
              <a:rPr lang="ru-RU" smtClean="0"/>
              <a:pPr/>
              <a:t>29.08.2014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1BF7F711-0F64-478B-8079-D98F6BDA9D7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7" r:id="rId1"/>
    <p:sldLayoutId id="2147483738" r:id="rId2"/>
    <p:sldLayoutId id="2147483739" r:id="rId3"/>
    <p:sldLayoutId id="2147483740" r:id="rId4"/>
    <p:sldLayoutId id="2147483741" r:id="rId5"/>
    <p:sldLayoutId id="2147483742" r:id="rId6"/>
    <p:sldLayoutId id="2147483743" r:id="rId7"/>
    <p:sldLayoutId id="2147483744" r:id="rId8"/>
    <p:sldLayoutId id="2147483745" r:id="rId9"/>
    <p:sldLayoutId id="2147483746" r:id="rId10"/>
    <p:sldLayoutId id="2147483747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6"/>
          <p:cNvSpPr>
            <a:spLocks noChangeArrowheads="1"/>
          </p:cNvSpPr>
          <p:nvPr/>
        </p:nvSpPr>
        <p:spPr bwMode="auto">
          <a:xfrm>
            <a:off x="487363" y="1466850"/>
            <a:ext cx="8286750" cy="289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/>
          <a:p>
            <a:pPr algn="ctr"/>
            <a:r>
              <a:rPr lang="ru-RU" sz="3200" b="1" i="1" dirty="0">
                <a:cs typeface="Times New Roman" pitchFamily="18" charset="0"/>
              </a:rPr>
              <a:t>ОТЧЕТ</a:t>
            </a:r>
          </a:p>
          <a:p>
            <a:pPr algn="ctr"/>
            <a:r>
              <a:rPr lang="ru-RU" sz="3200" b="1" i="1" dirty="0" smtClean="0">
                <a:cs typeface="Times New Roman" pitchFamily="18" charset="0"/>
              </a:rPr>
              <a:t>администрации </a:t>
            </a:r>
            <a:r>
              <a:rPr lang="ru-RU" sz="3200" b="1" i="1" dirty="0">
                <a:cs typeface="Times New Roman" pitchFamily="18" charset="0"/>
              </a:rPr>
              <a:t>города Кудымкара о результатах своей деятельности </a:t>
            </a:r>
            <a:r>
              <a:rPr lang="ru-RU" sz="3200" b="1" i="1" dirty="0" smtClean="0">
                <a:cs typeface="Times New Roman" pitchFamily="18" charset="0"/>
              </a:rPr>
              <a:t> за 2013 </a:t>
            </a:r>
            <a:r>
              <a:rPr lang="ru-RU" sz="3200" b="1" i="1" dirty="0">
                <a:cs typeface="Times New Roman" pitchFamily="18" charset="0"/>
              </a:rPr>
              <a:t>год </a:t>
            </a:r>
          </a:p>
          <a:p>
            <a:pPr algn="ctr"/>
            <a:endParaRPr lang="ru-RU" sz="3200" dirty="0">
              <a:cs typeface="Times New Roman" pitchFamily="18" charset="0"/>
            </a:endParaRPr>
          </a:p>
        </p:txBody>
      </p:sp>
      <p:sp>
        <p:nvSpPr>
          <p:cNvPr id="14339" name="TextBox 3"/>
          <p:cNvSpPr txBox="1">
            <a:spLocks noChangeArrowheads="1"/>
          </p:cNvSpPr>
          <p:nvPr/>
        </p:nvSpPr>
        <p:spPr bwMode="auto">
          <a:xfrm>
            <a:off x="788988" y="5535613"/>
            <a:ext cx="802005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ru-RU" sz="2000" dirty="0">
                <a:cs typeface="Times New Roman" pitchFamily="18" charset="0"/>
              </a:rPr>
              <a:t>Докладчик: </a:t>
            </a:r>
            <a:r>
              <a:rPr lang="ru-RU" sz="2000" dirty="0" err="1" smtClean="0">
                <a:cs typeface="Times New Roman" pitchFamily="18" charset="0"/>
              </a:rPr>
              <a:t>И.о</a:t>
            </a:r>
            <a:r>
              <a:rPr lang="ru-RU" sz="2000" dirty="0" smtClean="0">
                <a:cs typeface="Times New Roman" pitchFamily="18" charset="0"/>
              </a:rPr>
              <a:t>. главы </a:t>
            </a:r>
            <a:r>
              <a:rPr lang="ru-RU" sz="2000" dirty="0">
                <a:cs typeface="Times New Roman" pitchFamily="18" charset="0"/>
              </a:rPr>
              <a:t>администрации города Кудымкара </a:t>
            </a:r>
          </a:p>
          <a:p>
            <a:pPr eaLnBrk="1" hangingPunct="1"/>
            <a:r>
              <a:rPr lang="ru-RU" sz="2000" dirty="0" smtClean="0">
                <a:cs typeface="Times New Roman" pitchFamily="18" charset="0"/>
              </a:rPr>
              <a:t>Киселев Вячеслав Иванович</a:t>
            </a:r>
            <a:endParaRPr lang="ru-RU" sz="2000" dirty="0">
              <a:cs typeface="Times New Roman" pitchFamily="18" charset="0"/>
            </a:endParaRPr>
          </a:p>
        </p:txBody>
      </p:sp>
      <p:pic>
        <p:nvPicPr>
          <p:cNvPr id="14340" name="Picture 1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350" y="481013"/>
            <a:ext cx="857250" cy="966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42" name="Номер слайда 1"/>
          <p:cNvSpPr>
            <a:spLocks noGrp="1"/>
          </p:cNvSpPr>
          <p:nvPr>
            <p:ph type="sldNum" sz="quarter" idx="12"/>
          </p:nvPr>
        </p:nvSpPr>
        <p:spPr bwMode="auto">
          <a:xfrm>
            <a:off x="8774112" y="6381328"/>
            <a:ext cx="263525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 eaLnBrk="0" hangingPunct="0">
              <a:defRPr sz="1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ru-RU" sz="1000" dirty="0" smtClean="0">
                <a:solidFill>
                  <a:srgbClr val="A7A399"/>
                </a:solidFill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3796452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38163" y="476250"/>
            <a:ext cx="8134350" cy="720725"/>
          </a:xfrm>
        </p:spPr>
        <p:txBody>
          <a:bodyPr rtlCol="0"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2700" i="1" dirty="0" smtClean="0">
                <a:solidFill>
                  <a:schemeClr val="tx1"/>
                </a:solidFill>
                <a:effectLst/>
                <a:latin typeface="Times New Roman" pitchFamily="18" charset="0"/>
              </a:rPr>
              <a:t>Динамика</a:t>
            </a:r>
            <a:r>
              <a:rPr lang="ru-RU" sz="2800" i="1" dirty="0" smtClean="0">
                <a:solidFill>
                  <a:schemeClr val="tx1"/>
                </a:solidFill>
                <a:effectLst/>
                <a:latin typeface="Times New Roman" pitchFamily="18" charset="0"/>
              </a:rPr>
              <a:t> исполнения основных параметров </a:t>
            </a:r>
            <a:br>
              <a:rPr lang="ru-RU" sz="2800" i="1" dirty="0" smtClean="0">
                <a:solidFill>
                  <a:schemeClr val="tx1"/>
                </a:solidFill>
                <a:effectLst/>
                <a:latin typeface="Times New Roman" pitchFamily="18" charset="0"/>
              </a:rPr>
            </a:br>
            <a:r>
              <a:rPr lang="ru-RU" sz="2800" i="1" dirty="0" smtClean="0">
                <a:solidFill>
                  <a:schemeClr val="tx1"/>
                </a:solidFill>
                <a:effectLst/>
                <a:latin typeface="Times New Roman" pitchFamily="18" charset="0"/>
              </a:rPr>
              <a:t>бюджета города Кудымкара за 2013 год</a:t>
            </a:r>
          </a:p>
        </p:txBody>
      </p:sp>
      <p:sp>
        <p:nvSpPr>
          <p:cNvPr id="16387" name="Rectangle 43"/>
          <p:cNvSpPr>
            <a:spLocks noGrp="1" noChangeArrowheads="1"/>
          </p:cNvSpPr>
          <p:nvPr>
            <p:ph type="subTitle" idx="1"/>
          </p:nvPr>
        </p:nvSpPr>
        <p:spPr>
          <a:xfrm>
            <a:off x="7010400" y="1143000"/>
            <a:ext cx="1716088" cy="287338"/>
          </a:xfrm>
        </p:spPr>
        <p:txBody>
          <a:bodyPr/>
          <a:lstStyle/>
          <a:p>
            <a:pPr marL="36513" eaLnBrk="1" hangingPunct="1">
              <a:lnSpc>
                <a:spcPct val="80000"/>
              </a:lnSpc>
              <a:spcBef>
                <a:spcPct val="0"/>
              </a:spcBef>
              <a:buFont typeface="Arial" pitchFamily="34" charset="0"/>
              <a:buNone/>
            </a:pPr>
            <a:r>
              <a:rPr lang="ru-RU" sz="1600" b="1" smtClean="0">
                <a:solidFill>
                  <a:schemeClr val="tx1"/>
                </a:solidFill>
              </a:rPr>
              <a:t>млн.руб.</a:t>
            </a:r>
          </a:p>
        </p:txBody>
      </p:sp>
      <p:graphicFrame>
        <p:nvGraphicFramePr>
          <p:cNvPr id="176172" name="Group 44"/>
          <p:cNvGraphicFramePr>
            <a:graphicFrameLocks noGrp="1"/>
          </p:cNvGraphicFramePr>
          <p:nvPr/>
        </p:nvGraphicFramePr>
        <p:xfrm>
          <a:off x="457200" y="1447800"/>
          <a:ext cx="8239125" cy="5003800"/>
        </p:xfrm>
        <a:graphic>
          <a:graphicData uri="http://schemas.openxmlformats.org/drawingml/2006/table">
            <a:tbl>
              <a:tblPr/>
              <a:tblGrid>
                <a:gridCol w="2229319"/>
                <a:gridCol w="1116961"/>
                <a:gridCol w="1222828"/>
                <a:gridCol w="1146113"/>
                <a:gridCol w="1139976"/>
                <a:gridCol w="1383928"/>
              </a:tblGrid>
              <a:tr h="694536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 показателей</a:t>
                      </a:r>
                    </a:p>
                  </a:txBody>
                  <a:tcPr marL="91433" marR="9143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Факт 2012 года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3" marR="9143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2013 год</a:t>
                      </a:r>
                    </a:p>
                  </a:txBody>
                  <a:tcPr marL="91433" marR="9143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% исполнения</a:t>
                      </a:r>
                    </a:p>
                  </a:txBody>
                  <a:tcPr marL="91433" marR="9143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367873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План</a:t>
                      </a:r>
                    </a:p>
                  </a:txBody>
                  <a:tcPr marL="89993" marR="89993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Факт</a:t>
                      </a:r>
                    </a:p>
                  </a:txBody>
                  <a:tcPr marL="89993" marR="89993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 плану</a:t>
                      </a:r>
                    </a:p>
                  </a:txBody>
                  <a:tcPr marL="89993" marR="89993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 факту 2012 г.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9993" marR="89993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830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Доходы</a:t>
                      </a:r>
                    </a:p>
                  </a:txBody>
                  <a:tcPr marL="89993" marR="89993" marT="46800" marB="468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589,3</a:t>
                      </a:r>
                    </a:p>
                  </a:txBody>
                  <a:tcPr marL="89993" marR="89993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700,5</a:t>
                      </a:r>
                    </a:p>
                  </a:txBody>
                  <a:tcPr marL="89993" marR="89993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644,3</a:t>
                      </a:r>
                    </a:p>
                  </a:txBody>
                  <a:tcPr marL="89993" marR="89993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5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92,0</a:t>
                      </a:r>
                    </a:p>
                  </a:txBody>
                  <a:tcPr marL="89993" marR="89993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5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109,3</a:t>
                      </a:r>
                    </a:p>
                  </a:txBody>
                  <a:tcPr marL="89993" marR="89993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25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 собственные</a:t>
                      </a:r>
                    </a:p>
                  </a:txBody>
                  <a:tcPr marL="89993" marR="89993" marT="46800" marB="468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173,2</a:t>
                      </a:r>
                    </a:p>
                  </a:txBody>
                  <a:tcPr marL="89993" marR="89993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200,9</a:t>
                      </a:r>
                    </a:p>
                  </a:txBody>
                  <a:tcPr marL="89993" marR="89993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212,2</a:t>
                      </a:r>
                    </a:p>
                  </a:txBody>
                  <a:tcPr marL="89993" marR="89993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105,6</a:t>
                      </a:r>
                    </a:p>
                  </a:txBody>
                  <a:tcPr marL="89993" marR="89993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122,5</a:t>
                      </a:r>
                    </a:p>
                  </a:txBody>
                  <a:tcPr marL="89993" marR="89993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25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 безвозмездные</a:t>
                      </a:r>
                    </a:p>
                  </a:txBody>
                  <a:tcPr marL="89993" marR="89993" marT="46800" marB="468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416,1</a:t>
                      </a:r>
                    </a:p>
                  </a:txBody>
                  <a:tcPr marL="89993" marR="89993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499,6</a:t>
                      </a:r>
                    </a:p>
                  </a:txBody>
                  <a:tcPr marL="89993" marR="89993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432,1</a:t>
                      </a:r>
                    </a:p>
                  </a:txBody>
                  <a:tcPr marL="89993" marR="89993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86,5</a:t>
                      </a:r>
                    </a:p>
                  </a:txBody>
                  <a:tcPr marL="89993" marR="89993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103,8</a:t>
                      </a:r>
                    </a:p>
                  </a:txBody>
                  <a:tcPr marL="89993" marR="89993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278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Расходы</a:t>
                      </a:r>
                    </a:p>
                  </a:txBody>
                  <a:tcPr marL="89993" marR="89993" marT="46800" marB="468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586,6</a:t>
                      </a:r>
                    </a:p>
                  </a:txBody>
                  <a:tcPr marL="89993" marR="89993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737,9</a:t>
                      </a:r>
                    </a:p>
                  </a:txBody>
                  <a:tcPr marL="89993" marR="89993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625,1</a:t>
                      </a:r>
                    </a:p>
                  </a:txBody>
                  <a:tcPr marL="89993" marR="89993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5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84,7</a:t>
                      </a:r>
                    </a:p>
                  </a:txBody>
                  <a:tcPr marL="89993" marR="89993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5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106,6</a:t>
                      </a:r>
                    </a:p>
                  </a:txBody>
                  <a:tcPr marL="89993" marR="89993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351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Дефицит(-), профицит(+)</a:t>
                      </a:r>
                    </a:p>
                  </a:txBody>
                  <a:tcPr marL="89993" marR="89993" marT="46800" marB="4680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+ 2,7</a:t>
                      </a:r>
                    </a:p>
                  </a:txBody>
                  <a:tcPr marL="89993" marR="89993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- 37,4</a:t>
                      </a:r>
                    </a:p>
                  </a:txBody>
                  <a:tcPr marL="89993" marR="89993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+ 19,2</a:t>
                      </a:r>
                    </a:p>
                  </a:txBody>
                  <a:tcPr marL="89993" marR="89993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5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89993" marR="89993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89993" marR="89993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8892479" y="6372036"/>
            <a:ext cx="25840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900" dirty="0" smtClean="0"/>
              <a:t>2</a:t>
            </a:r>
            <a:endParaRPr lang="ru-RU" sz="900" dirty="0"/>
          </a:p>
        </p:txBody>
      </p:sp>
    </p:spTree>
    <p:extLst>
      <p:ext uri="{BB962C8B-B14F-4D97-AF65-F5344CB8AC3E}">
        <p14:creationId xmlns:p14="http://schemas.microsoft.com/office/powerpoint/2010/main" val="133490544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355600" y="571480"/>
            <a:ext cx="8547100" cy="1143008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2800" b="1" dirty="0" smtClean="0">
                <a:solidFill>
                  <a:schemeClr val="accent5">
                    <a:lumMod val="75000"/>
                  </a:schemeClr>
                </a:solidFill>
              </a:rPr>
              <a:t>ДИНАМИКА </a:t>
            </a:r>
            <a:br>
              <a:rPr lang="ru-RU" sz="2800" b="1" dirty="0" smtClean="0">
                <a:solidFill>
                  <a:schemeClr val="accent5">
                    <a:lumMod val="75000"/>
                  </a:schemeClr>
                </a:solidFill>
              </a:rPr>
            </a:br>
            <a:r>
              <a:rPr lang="ru-RU" sz="2800" b="1" dirty="0" smtClean="0">
                <a:solidFill>
                  <a:schemeClr val="accent5">
                    <a:lumMod val="75000"/>
                  </a:schemeClr>
                </a:solidFill>
              </a:rPr>
              <a:t>исполнения доходной части бюджета</a:t>
            </a:r>
            <a:br>
              <a:rPr lang="ru-RU" sz="2800" b="1" dirty="0" smtClean="0">
                <a:solidFill>
                  <a:schemeClr val="accent5">
                    <a:lumMod val="75000"/>
                  </a:schemeClr>
                </a:solidFill>
              </a:rPr>
            </a:br>
            <a:r>
              <a:rPr lang="ru-RU" sz="2800" b="1" dirty="0" smtClean="0">
                <a:solidFill>
                  <a:schemeClr val="accent5">
                    <a:lumMod val="75000"/>
                  </a:schemeClr>
                </a:solidFill>
              </a:rPr>
              <a:t> города Кудымкара за 2013 год</a:t>
            </a:r>
          </a:p>
        </p:txBody>
      </p:sp>
      <p:graphicFrame>
        <p:nvGraphicFramePr>
          <p:cNvPr id="778381" name="Group 141"/>
          <p:cNvGraphicFramePr>
            <a:graphicFrameLocks noGrp="1"/>
          </p:cNvGraphicFramePr>
          <p:nvPr>
            <p:ph type="tbl" idx="1"/>
          </p:nvPr>
        </p:nvGraphicFramePr>
        <p:xfrm>
          <a:off x="500034" y="2000239"/>
          <a:ext cx="8215370" cy="4589593"/>
        </p:xfrm>
        <a:graphic>
          <a:graphicData uri="http://schemas.openxmlformats.org/drawingml/2006/table">
            <a:tbl>
              <a:tblPr/>
              <a:tblGrid>
                <a:gridCol w="2500330"/>
                <a:gridCol w="928694"/>
                <a:gridCol w="857256"/>
                <a:gridCol w="785818"/>
                <a:gridCol w="857256"/>
                <a:gridCol w="1214446"/>
                <a:gridCol w="1071570"/>
              </a:tblGrid>
              <a:tr h="458905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charset="0"/>
                        </a:rPr>
                        <a:t>Наименование вида доходов</a:t>
                      </a:r>
                    </a:p>
                  </a:txBody>
                  <a:tcPr marL="90000" marR="90000" marT="46800" marB="468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charset="0"/>
                        </a:rPr>
                        <a:t>Факт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charset="0"/>
                        </a:rPr>
                        <a:t>2012 года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7D8EF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charset="0"/>
                        </a:rPr>
                        <a:t>2013 год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charset="0"/>
                        </a:rPr>
                        <a:t>Темп роста поступления доходов 2013 года к 2012 году</a:t>
                      </a: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charset="0"/>
                        </a:rPr>
                        <a:t>Удельный вес в структуре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charset="0"/>
                        </a:rPr>
                        <a:t>2013 г.</a:t>
                      </a: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</a:tr>
              <a:tr h="90192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charset="0"/>
                        </a:rPr>
                        <a:t>План </a:t>
                      </a: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charset="0"/>
                        </a:rPr>
                        <a:t>Факт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6949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charset="0"/>
                        </a:rPr>
                        <a:t>% исп.</a:t>
                      </a: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5368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</a:rPr>
                        <a:t>ДОХОДЫ, ВСЕГО</a:t>
                      </a:r>
                    </a:p>
                  </a:txBody>
                  <a:tcPr marL="90000" marR="90000" marT="46780" marB="4678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</a:rPr>
                        <a:t>589,3</a:t>
                      </a:r>
                    </a:p>
                  </a:txBody>
                  <a:tcPr marL="90000" marR="90000" marT="46780" marB="4678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7D8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</a:rPr>
                        <a:t>700,5</a:t>
                      </a:r>
                    </a:p>
                  </a:txBody>
                  <a:tcPr marL="90000" marR="90000" marT="46780" marB="4678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</a:rPr>
                        <a:t>644,3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6949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</a:rPr>
                        <a:t>92,0</a:t>
                      </a:r>
                    </a:p>
                  </a:txBody>
                  <a:tcPr marL="90000" marR="90000" marT="46780" marB="4678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</a:rPr>
                        <a:t>1,09</a:t>
                      </a:r>
                    </a:p>
                  </a:txBody>
                  <a:tcPr marL="90000" marR="90000" marT="46780" marB="4678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itchFamily="34" charset="0"/>
                      </a:endParaRPr>
                    </a:p>
                  </a:txBody>
                  <a:tcPr marL="90000" marR="90000" marT="46780" marB="4678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</a:tr>
              <a:tr h="34299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</a:rPr>
                        <a:t>СОБСТВЕННЫЕ ДОХОДЫ</a:t>
                      </a:r>
                    </a:p>
                  </a:txBody>
                  <a:tcPr marL="90000" marR="90000" marT="46780" marB="4678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</a:rPr>
                        <a:t>173,2</a:t>
                      </a:r>
                    </a:p>
                  </a:txBody>
                  <a:tcPr marL="90000" marR="90000" marT="46780" marB="4678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7D8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</a:rPr>
                        <a:t>200,9</a:t>
                      </a:r>
                    </a:p>
                  </a:txBody>
                  <a:tcPr marL="90000" marR="90000" marT="46780" marB="4678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</a:rPr>
                        <a:t>212,2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6949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</a:rPr>
                        <a:t>105,6</a:t>
                      </a:r>
                    </a:p>
                  </a:txBody>
                  <a:tcPr marL="90000" marR="90000" marT="46780" marB="4678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</a:rPr>
                        <a:t>1,22</a:t>
                      </a:r>
                    </a:p>
                  </a:txBody>
                  <a:tcPr marL="90000" marR="90000" marT="46780" marB="4678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</a:rPr>
                        <a:t>100</a:t>
                      </a:r>
                    </a:p>
                  </a:txBody>
                  <a:tcPr marL="90000" marR="90000" marT="46780" marB="4678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</a:tr>
              <a:tr h="332305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Удельный вес</a:t>
                      </a:r>
                    </a:p>
                  </a:txBody>
                  <a:tcPr marL="90000" marR="90000" marT="46780" marB="4678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29,4 %</a:t>
                      </a:r>
                    </a:p>
                  </a:txBody>
                  <a:tcPr marL="90000" marR="90000" marT="46780" marB="4678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7D8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28,7 %</a:t>
                      </a:r>
                    </a:p>
                  </a:txBody>
                  <a:tcPr marL="90000" marR="90000" marT="46780" marB="4678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32,9 %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6949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0000" marR="90000" marT="46780" marB="4678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+ 4,2</a:t>
                      </a:r>
                    </a:p>
                  </a:txBody>
                  <a:tcPr marL="90000" marR="90000" marT="46780" marB="4678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+ 3,5</a:t>
                      </a:r>
                    </a:p>
                  </a:txBody>
                  <a:tcPr marL="90000" marR="90000" marT="46780" marB="4678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</a:tr>
              <a:tr h="35209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Налоговые доходы</a:t>
                      </a:r>
                    </a:p>
                  </a:txBody>
                  <a:tcPr marL="90000" marR="90000" marT="46780" marB="4678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153,2</a:t>
                      </a:r>
                    </a:p>
                  </a:txBody>
                  <a:tcPr marL="90000" marR="90000" marT="46780" marB="4678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7D8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184,0</a:t>
                      </a:r>
                    </a:p>
                  </a:txBody>
                  <a:tcPr marL="90000" marR="90000" marT="46780" marB="4678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193,6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6949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105,2</a:t>
                      </a:r>
                    </a:p>
                  </a:txBody>
                  <a:tcPr marL="90000" marR="90000" marT="46780" marB="4678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1,26</a:t>
                      </a:r>
                    </a:p>
                  </a:txBody>
                  <a:tcPr marL="90000" marR="90000" marT="46780" marB="4678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91,2</a:t>
                      </a:r>
                    </a:p>
                  </a:txBody>
                  <a:tcPr marL="90000" marR="90000" marT="46780" marB="4678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</a:tr>
              <a:tr h="2857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Неналоговые доходы</a:t>
                      </a:r>
                    </a:p>
                  </a:txBody>
                  <a:tcPr marL="90000" marR="90000" marT="46780" marB="4678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20,0</a:t>
                      </a:r>
                    </a:p>
                  </a:txBody>
                  <a:tcPr marL="90000" marR="90000" marT="46780" marB="4678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7D8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16,9</a:t>
                      </a:r>
                    </a:p>
                  </a:txBody>
                  <a:tcPr marL="90000" marR="90000" marT="46780" marB="4678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18,6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6949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110,4</a:t>
                      </a:r>
                    </a:p>
                  </a:txBody>
                  <a:tcPr marL="90000" marR="90000" marT="46780" marB="4678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0,93</a:t>
                      </a:r>
                    </a:p>
                  </a:txBody>
                  <a:tcPr marL="90000" marR="90000" marT="46780" marB="4678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8,8</a:t>
                      </a:r>
                    </a:p>
                  </a:txBody>
                  <a:tcPr marL="90000" marR="90000" marT="46780" marB="4678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</a:tr>
              <a:tr h="51089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</a:rPr>
                        <a:t>БЕЗВОЗМЕЗДНЫЕ ПЕРЕЧИСЛЕНИЯ</a:t>
                      </a:r>
                    </a:p>
                  </a:txBody>
                  <a:tcPr marL="90000" marR="90000" marT="46780" marB="4678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</a:rPr>
                        <a:t>422,8</a:t>
                      </a:r>
                    </a:p>
                  </a:txBody>
                  <a:tcPr marL="90000" marR="90000" marT="46780" marB="4678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7D8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</a:rPr>
                        <a:t>507,0</a:t>
                      </a:r>
                    </a:p>
                  </a:txBody>
                  <a:tcPr marL="90000" marR="90000" marT="46780" marB="4678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</a:rPr>
                        <a:t>439,6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6949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</a:rPr>
                        <a:t>86,7</a:t>
                      </a:r>
                    </a:p>
                  </a:txBody>
                  <a:tcPr marL="90000" marR="90000" marT="46780" marB="4678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</a:rPr>
                        <a:t>1,04</a:t>
                      </a:r>
                    </a:p>
                  </a:txBody>
                  <a:tcPr marL="90000" marR="90000" marT="46780" marB="4678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itchFamily="34" charset="0"/>
                      </a:endParaRPr>
                    </a:p>
                  </a:txBody>
                  <a:tcPr marL="90000" marR="90000" marT="46780" marB="4678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</a:tr>
              <a:tr h="39889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Возврат остатков  целевых средств прошлых лет</a:t>
                      </a:r>
                    </a:p>
                  </a:txBody>
                  <a:tcPr marL="90000" marR="90000" marT="46780" marB="4678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- 6,7</a:t>
                      </a:r>
                    </a:p>
                  </a:txBody>
                  <a:tcPr marL="90000" marR="90000" marT="46780" marB="4678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7D8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- 7,5</a:t>
                      </a:r>
                    </a:p>
                  </a:txBody>
                  <a:tcPr marL="90000" marR="90000" marT="46780" marB="4678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- 7,5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6949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100</a:t>
                      </a:r>
                    </a:p>
                  </a:txBody>
                  <a:tcPr marL="90000" marR="90000" marT="46780" marB="4678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1,12</a:t>
                      </a:r>
                    </a:p>
                  </a:txBody>
                  <a:tcPr marL="90000" marR="90000" marT="46780" marB="4678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0000" marR="90000" marT="46780" marB="4678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</a:tr>
              <a:tr h="398892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Удельный вес </a:t>
                      </a: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с учетом возврата</a:t>
                      </a:r>
                    </a:p>
                  </a:txBody>
                  <a:tcPr marL="90000" marR="90000" marT="46780" marB="4678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70,6 %</a:t>
                      </a:r>
                    </a:p>
                  </a:txBody>
                  <a:tcPr marL="90000" marR="90000" marT="46780" marB="4678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7D8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71,3 %</a:t>
                      </a:r>
                    </a:p>
                  </a:txBody>
                  <a:tcPr marL="90000" marR="90000" marT="46780" marB="4678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67,1 %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6949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0000" marR="90000" marT="46780" marB="4678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- 4,2</a:t>
                      </a:r>
                    </a:p>
                  </a:txBody>
                  <a:tcPr marL="90000" marR="90000" marT="46780" marB="4678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- 3,5</a:t>
                      </a:r>
                    </a:p>
                  </a:txBody>
                  <a:tcPr marL="90000" marR="90000" marT="46780" marB="4678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</a:tr>
            </a:tbl>
          </a:graphicData>
        </a:graphic>
      </p:graphicFrame>
      <p:sp>
        <p:nvSpPr>
          <p:cNvPr id="88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650932" y="6471121"/>
            <a:ext cx="457200" cy="365125"/>
          </a:xfrm>
        </p:spPr>
        <p:txBody>
          <a:bodyPr/>
          <a:lstStyle/>
          <a:p>
            <a:pPr>
              <a:defRPr/>
            </a:pPr>
            <a:fld id="{BE80A552-75E3-4422-BE08-5628BE39F92B}" type="slidenum">
              <a:rPr lang="ru-RU"/>
              <a:pPr>
                <a:defRPr/>
              </a:pPr>
              <a:t>3</a:t>
            </a:fld>
            <a:endParaRPr lang="ru-RU" dirty="0"/>
          </a:p>
        </p:txBody>
      </p:sp>
      <p:sp>
        <p:nvSpPr>
          <p:cNvPr id="118880" name="Text Box 3"/>
          <p:cNvSpPr txBox="1">
            <a:spLocks noChangeArrowheads="1"/>
          </p:cNvSpPr>
          <p:nvPr/>
        </p:nvSpPr>
        <p:spPr bwMode="auto">
          <a:xfrm>
            <a:off x="7715272" y="1571612"/>
            <a:ext cx="1249341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600" b="1" dirty="0">
                <a:latin typeface="Times New Roman" pitchFamily="18" charset="0"/>
              </a:rPr>
              <a:t>млн.руб.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67544" y="260648"/>
            <a:ext cx="8183880" cy="932054"/>
          </a:xfrm>
        </p:spPr>
        <p:txBody>
          <a:bodyPr>
            <a:noAutofit/>
          </a:bodyPr>
          <a:lstStyle/>
          <a:p>
            <a:pPr algn="ctr"/>
            <a:r>
              <a:rPr lang="ru-RU" sz="3200" b="1" cap="none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Структура налоговых доходов </a:t>
            </a:r>
            <a:r>
              <a:rPr lang="ru-RU" sz="3200" b="1" cap="none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cap="none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3200" b="1" cap="none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бюджета </a:t>
            </a:r>
            <a:r>
              <a:rPr lang="ru-RU" sz="3200" b="1" cap="none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города Кудымкара</a:t>
            </a:r>
            <a:endParaRPr lang="ru-RU" sz="3200" b="1" cap="none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08795839"/>
              </p:ext>
            </p:extLst>
          </p:nvPr>
        </p:nvGraphicFramePr>
        <p:xfrm>
          <a:off x="539552" y="1700808"/>
          <a:ext cx="8183562" cy="49685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СТРУКТУРА РАСХОДОВ бюджета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города Кудымкара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14282" y="1571612"/>
          <a:ext cx="8777318" cy="50006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8840983" y="6533042"/>
            <a:ext cx="25199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900" dirty="0" smtClean="0"/>
              <a:t>5</a:t>
            </a:r>
            <a:endParaRPr lang="ru-RU" sz="9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1_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рек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548</TotalTime>
  <Words>318</Words>
  <Application>Microsoft Office PowerPoint</Application>
  <PresentationFormat>Экран (4:3)</PresentationFormat>
  <Paragraphs>147</Paragraphs>
  <Slides>5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5</vt:i4>
      </vt:variant>
    </vt:vector>
  </HeadingPairs>
  <TitlesOfParts>
    <vt:vector size="7" baseType="lpstr">
      <vt:lpstr>1_Аспект</vt:lpstr>
      <vt:lpstr>Трек</vt:lpstr>
      <vt:lpstr>Презентация PowerPoint</vt:lpstr>
      <vt:lpstr>Динамика исполнения основных параметров  бюджета города Кудымкара за 2013 год</vt:lpstr>
      <vt:lpstr>ДИНАМИКА  исполнения доходной части бюджета  города Кудымкара за 2013 год</vt:lpstr>
      <vt:lpstr>Структура налоговых доходов  бюджета города Кудымкара</vt:lpstr>
      <vt:lpstr>СТРУКТУРА РАСХОДОВ бюджета  города Кудымкара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</dc:creator>
  <cp:lastModifiedBy>Администрация</cp:lastModifiedBy>
  <cp:revision>59</cp:revision>
  <dcterms:created xsi:type="dcterms:W3CDTF">2014-04-29T09:28:58Z</dcterms:created>
  <dcterms:modified xsi:type="dcterms:W3CDTF">2014-08-29T05:13:37Z</dcterms:modified>
</cp:coreProperties>
</file>